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0" r:id="rId10"/>
    <p:sldId id="262" r:id="rId11"/>
    <p:sldId id="261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F731-1D0A-406E-A9A6-076BD63CCCBE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DF161-083C-47C1-B0AF-F24067E1CC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4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Hazardous</a:t>
            </a:r>
            <a:r>
              <a:rPr lang="en-US" baseline="0" dirty="0" smtClean="0"/>
              <a:t> Waste Disposal/ Disposal of Coal Combustion Residuals from Electric Utilities/Extension of Compliance Deadline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DF161-083C-47C1-B0AF-F24067E1CC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0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DF161-083C-47C1-B0AF-F24067E1CC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3E0D-99AC-44EE-9265-FCDBAB4B43D4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75D0-9E8A-4F3F-BFC7-810C58EDD8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3E0D-99AC-44EE-9265-FCDBAB4B43D4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75D0-9E8A-4F3F-BFC7-810C58EDD8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3E0D-99AC-44EE-9265-FCDBAB4B43D4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75D0-9E8A-4F3F-BFC7-810C58EDD8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3E0D-99AC-44EE-9265-FCDBAB4B43D4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75D0-9E8A-4F3F-BFC7-810C58EDD8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3E0D-99AC-44EE-9265-FCDBAB4B43D4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75D0-9E8A-4F3F-BFC7-810C58EDD8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3E0D-99AC-44EE-9265-FCDBAB4B43D4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75D0-9E8A-4F3F-BFC7-810C58EDD8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3E0D-99AC-44EE-9265-FCDBAB4B43D4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75D0-9E8A-4F3F-BFC7-810C58EDD8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3E0D-99AC-44EE-9265-FCDBAB4B43D4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75D0-9E8A-4F3F-BFC7-810C58EDD8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3E0D-99AC-44EE-9265-FCDBAB4B43D4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75D0-9E8A-4F3F-BFC7-810C58EDD8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3E0D-99AC-44EE-9265-FCDBAB4B43D4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75D0-9E8A-4F3F-BFC7-810C58EDD8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3E0D-99AC-44EE-9265-FCDBAB4B43D4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A75D0-9E8A-4F3F-BFC7-810C58EDD8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1A75D0-9E8A-4F3F-BFC7-810C58EDD8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6BC3E0D-99AC-44EE-9265-FCDBAB4B43D4}" type="datetimeFigureOut">
              <a:rPr lang="en-US" smtClean="0"/>
              <a:t>1/18/2018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kastein@central.uh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ws.gov/" TargetMode="External"/><Relationship Id="rId13" Type="http://schemas.openxmlformats.org/officeDocument/2006/relationships/hyperlink" Target="http://energy.gov/em/office-environmental-management" TargetMode="External"/><Relationship Id="rId3" Type="http://schemas.openxmlformats.org/officeDocument/2006/relationships/hyperlink" Target="http://www.doi.gov/index.cfm" TargetMode="External"/><Relationship Id="rId7" Type="http://schemas.openxmlformats.org/officeDocument/2006/relationships/hyperlink" Target="http://www.bsee.gov/" TargetMode="External"/><Relationship Id="rId12" Type="http://schemas.openxmlformats.org/officeDocument/2006/relationships/hyperlink" Target="http://www.oshrc.gov/" TargetMode="External"/><Relationship Id="rId2" Type="http://schemas.openxmlformats.org/officeDocument/2006/relationships/hyperlink" Target="http://www.epa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em.gov/" TargetMode="External"/><Relationship Id="rId11" Type="http://schemas.openxmlformats.org/officeDocument/2006/relationships/hyperlink" Target="http://www.atsdr.cdc.gov/substances/index.asp" TargetMode="External"/><Relationship Id="rId5" Type="http://schemas.openxmlformats.org/officeDocument/2006/relationships/hyperlink" Target="http://www.bia.gov/" TargetMode="External"/><Relationship Id="rId10" Type="http://schemas.openxmlformats.org/officeDocument/2006/relationships/hyperlink" Target="http://www.noaa.gov/" TargetMode="External"/><Relationship Id="rId4" Type="http://schemas.openxmlformats.org/officeDocument/2006/relationships/hyperlink" Target="http://www.blm.gov/wo/st/en.html" TargetMode="External"/><Relationship Id="rId9" Type="http://schemas.openxmlformats.org/officeDocument/2006/relationships/hyperlink" Target="http://www.whitehouse.gov/administration/eop/ceq" TargetMode="External"/><Relationship Id="rId14" Type="http://schemas.openxmlformats.org/officeDocument/2006/relationships/hyperlink" Target="http://www.justice.gov/enrd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Environmental Law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(the quick version)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8" y="1600200"/>
            <a:ext cx="5299104" cy="4800600"/>
          </a:xfrm>
        </p:spPr>
      </p:pic>
    </p:spTree>
    <p:extLst>
      <p:ext uri="{BB962C8B-B14F-4D97-AF65-F5344CB8AC3E}">
        <p14:creationId xmlns:p14="http://schemas.microsoft.com/office/powerpoint/2010/main" val="292574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Litigation &amp; Court Filings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search features and access through Bloomberg Law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28806"/>
            <a:ext cx="6324599" cy="46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3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Research Guide linked on Course Syllabus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362200"/>
            <a:ext cx="5564473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Law Reporter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22" y="1600200"/>
            <a:ext cx="3501355" cy="4800600"/>
          </a:xfrm>
        </p:spPr>
      </p:pic>
    </p:spTree>
    <p:extLst>
      <p:ext uri="{BB962C8B-B14F-4D97-AF65-F5344CB8AC3E}">
        <p14:creationId xmlns:p14="http://schemas.microsoft.com/office/powerpoint/2010/main" val="148025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483793" cy="509201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BNA Environmental Practice Center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2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Please stop by my office or the Library Reference Desk anytime for research assistance.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Katy Badeaux, Faculty Services Librarian</a:t>
            </a:r>
          </a:p>
          <a:p>
            <a:r>
              <a:rPr lang="en-US" dirty="0" smtClean="0">
                <a:hlinkClick r:id="rId2"/>
              </a:rPr>
              <a:t>kastein@central.uh.edu</a:t>
            </a:r>
            <a:endParaRPr lang="en-US" dirty="0" smtClean="0"/>
          </a:p>
          <a:p>
            <a:r>
              <a:rPr lang="en-US" dirty="0" smtClean="0"/>
              <a:t>Office- Law Library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9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Environmental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National Environmental Policy Act of 1969 (NEPA)</a:t>
            </a:r>
          </a:p>
          <a:p>
            <a:r>
              <a:rPr lang="en-US" dirty="0" smtClean="0"/>
              <a:t>Clean Air Act of 1970 (CAA)</a:t>
            </a:r>
          </a:p>
          <a:p>
            <a:r>
              <a:rPr lang="en-US" dirty="0" smtClean="0"/>
              <a:t>Clean Water Act (CWA)</a:t>
            </a:r>
          </a:p>
          <a:p>
            <a:r>
              <a:rPr lang="en-US" dirty="0" smtClean="0"/>
              <a:t>Comprehensive Environmental Response, Compensation, and Liability Act of1980 (CERCLA)</a:t>
            </a:r>
          </a:p>
          <a:p>
            <a:r>
              <a:rPr lang="en-US" dirty="0" smtClean="0"/>
              <a:t>o Endangered Species Act of 1973 (ESA)</a:t>
            </a:r>
          </a:p>
          <a:p>
            <a:r>
              <a:rPr lang="en-US" dirty="0" smtClean="0"/>
              <a:t>o Federal Insecticide, Fungicide, and Rodenticide Act (FIFRA)</a:t>
            </a:r>
          </a:p>
          <a:p>
            <a:r>
              <a:rPr lang="en-US" dirty="0" smtClean="0"/>
              <a:t>o Marine Protection, Research, and Sanctuaries Act of 1972 (MPRSA)</a:t>
            </a:r>
          </a:p>
          <a:p>
            <a:r>
              <a:rPr lang="en-US" dirty="0" smtClean="0"/>
              <a:t>o Oil Pollution Act of 1990 (OPA)</a:t>
            </a:r>
          </a:p>
          <a:p>
            <a:r>
              <a:rPr lang="en-US" dirty="0" smtClean="0"/>
              <a:t>o Resource Conservation and Recovery Act of 1976 (RCRA)</a:t>
            </a:r>
          </a:p>
          <a:p>
            <a:r>
              <a:rPr lang="en-US" dirty="0" smtClean="0"/>
              <a:t>o Safe Drinking Water Act of 1974 (SDWA)</a:t>
            </a:r>
          </a:p>
          <a:p>
            <a:r>
              <a:rPr lang="en-US" dirty="0" smtClean="0"/>
              <a:t>o Toxic Substances Control Act of 1976 (TSCA)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Agencies Regulating </a:t>
            </a:r>
            <a:r>
              <a:rPr lang="en-US" dirty="0" err="1" smtClean="0"/>
              <a:t>Env</a:t>
            </a:r>
            <a:r>
              <a:rPr lang="en-US" dirty="0" smtClean="0"/>
              <a:t>.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Environmental </a:t>
            </a:r>
            <a:r>
              <a:rPr lang="en-US" dirty="0"/>
              <a:t>Protection Agency (</a:t>
            </a:r>
            <a:r>
              <a:rPr lang="en-US" dirty="0">
                <a:hlinkClick r:id="rId2"/>
              </a:rPr>
              <a:t>http://www.epa.gov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Department </a:t>
            </a:r>
            <a:r>
              <a:rPr lang="en-US" dirty="0"/>
              <a:t>of the Interior (</a:t>
            </a:r>
            <a:r>
              <a:rPr lang="en-US" dirty="0">
                <a:hlinkClick r:id="rId3"/>
              </a:rPr>
              <a:t>http://www.doi.gov/index.cfm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Bureau </a:t>
            </a:r>
            <a:r>
              <a:rPr lang="en-US" dirty="0"/>
              <a:t>of Land Management (BLM) (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www.blm.gov/wo/st/en.html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Bureau </a:t>
            </a:r>
            <a:r>
              <a:rPr lang="en-US" dirty="0"/>
              <a:t>of Indian Affairs (BIA) (</a:t>
            </a:r>
            <a:r>
              <a:rPr lang="en-US" dirty="0">
                <a:hlinkClick r:id="rId5"/>
              </a:rPr>
              <a:t>http://www.bia.gov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Bureau </a:t>
            </a:r>
            <a:r>
              <a:rPr lang="en-US" dirty="0"/>
              <a:t>of Ocean Energy Management (BOEM) (</a:t>
            </a:r>
            <a:r>
              <a:rPr lang="en-US" dirty="0">
                <a:hlinkClick r:id="rId6"/>
              </a:rPr>
              <a:t>http://www.boem.gov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Bureau </a:t>
            </a:r>
            <a:r>
              <a:rPr lang="en-US" dirty="0"/>
              <a:t>of Safety and Environmental Enforcement (BSEE</a:t>
            </a:r>
            <a:r>
              <a:rPr lang="en-US" dirty="0" smtClean="0"/>
              <a:t>)(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www.bsee.gov/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U.S</a:t>
            </a:r>
            <a:r>
              <a:rPr lang="en-US" dirty="0"/>
              <a:t>. Fish and Wildlife Service (</a:t>
            </a:r>
            <a:r>
              <a:rPr lang="en-US" dirty="0">
                <a:hlinkClick r:id="rId8"/>
              </a:rPr>
              <a:t>http://www.fws.gov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Council </a:t>
            </a:r>
            <a:r>
              <a:rPr lang="en-US" dirty="0"/>
              <a:t>on Environmental </a:t>
            </a:r>
            <a:r>
              <a:rPr lang="en-US" dirty="0" smtClean="0"/>
              <a:t>Quality (CEQ) (</a:t>
            </a:r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www.whitehouse.gov/administration/eop/ceq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National </a:t>
            </a:r>
            <a:r>
              <a:rPr lang="en-US" dirty="0"/>
              <a:t>Oceanic and Atmospheric Administration (</a:t>
            </a:r>
            <a:r>
              <a:rPr lang="en-US" dirty="0" smtClean="0"/>
              <a:t>NOAA) (</a:t>
            </a:r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://www.noaa.gov</a:t>
            </a:r>
            <a:r>
              <a:rPr lang="en-US" dirty="0" smtClean="0">
                <a:hlinkClick r:id="rId10"/>
              </a:rPr>
              <a:t>/</a:t>
            </a:r>
            <a:r>
              <a:rPr lang="en-US" dirty="0" smtClean="0"/>
              <a:t> )</a:t>
            </a:r>
            <a:endParaRPr lang="en-US" dirty="0"/>
          </a:p>
          <a:p>
            <a:r>
              <a:rPr lang="en-US" dirty="0" smtClean="0"/>
              <a:t>Agency </a:t>
            </a:r>
            <a:r>
              <a:rPr lang="en-US" dirty="0"/>
              <a:t>for Toxic Substances and Disease Registry (ATSDR)</a:t>
            </a:r>
          </a:p>
          <a:p>
            <a:r>
              <a:rPr lang="en-US" dirty="0"/>
              <a:t>(</a:t>
            </a:r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www.atsdr.cdc.gov/substances/index.asp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Occupational </a:t>
            </a:r>
            <a:r>
              <a:rPr lang="en-US" dirty="0"/>
              <a:t>Safety &amp; Health Review Commission (</a:t>
            </a:r>
            <a:r>
              <a:rPr lang="en-US" dirty="0">
                <a:hlinkClick r:id="rId12"/>
              </a:rPr>
              <a:t>http://www.oshrc.gov</a:t>
            </a:r>
            <a:r>
              <a:rPr lang="en-US" dirty="0" smtClean="0">
                <a:hlinkClick r:id="rId12"/>
              </a:rPr>
              <a:t>/</a:t>
            </a:r>
            <a:r>
              <a:rPr lang="en-US" dirty="0" smtClean="0"/>
              <a:t> )</a:t>
            </a:r>
            <a:endParaRPr lang="en-US" dirty="0"/>
          </a:p>
          <a:p>
            <a:r>
              <a:rPr lang="en-US" dirty="0" smtClean="0"/>
              <a:t>Department </a:t>
            </a:r>
            <a:r>
              <a:rPr lang="en-US" dirty="0"/>
              <a:t>of Energy’s Office of Environmental Management</a:t>
            </a:r>
          </a:p>
          <a:p>
            <a:r>
              <a:rPr lang="en-US" dirty="0"/>
              <a:t>(</a:t>
            </a:r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energy.gov/em/office-environmental-management</a:t>
            </a:r>
            <a:r>
              <a:rPr lang="en-US" dirty="0" smtClean="0"/>
              <a:t> )</a:t>
            </a:r>
            <a:endParaRPr lang="en-US" dirty="0"/>
          </a:p>
          <a:p>
            <a:r>
              <a:rPr lang="en-US" dirty="0" smtClean="0"/>
              <a:t>U.S</a:t>
            </a:r>
            <a:r>
              <a:rPr lang="en-US" dirty="0"/>
              <a:t>. Justice Department, Environment and Natural Resources Division</a:t>
            </a:r>
          </a:p>
          <a:p>
            <a:r>
              <a:rPr lang="en-US" dirty="0"/>
              <a:t>(</a:t>
            </a:r>
            <a:r>
              <a:rPr lang="en-US" dirty="0">
                <a:hlinkClick r:id="rId14"/>
              </a:rPr>
              <a:t>http://www.justice.gov/enrd</a:t>
            </a:r>
            <a:r>
              <a:rPr lang="en-US" dirty="0" smtClean="0">
                <a:hlinkClick r:id="rId14"/>
              </a:rPr>
              <a:t>/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8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Researching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Westlaw, Lexis, and Bloomberg all have content, but </a:t>
            </a:r>
            <a:r>
              <a:rPr lang="en-US" dirty="0" err="1" smtClean="0"/>
              <a:t>HeinOnline</a:t>
            </a:r>
            <a:r>
              <a:rPr lang="en-US" dirty="0" smtClean="0"/>
              <a:t> is the easiest to use.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6123220" cy="42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8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Researching Regulations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86" y="1600200"/>
            <a:ext cx="6724828" cy="4800600"/>
          </a:xfrm>
        </p:spPr>
      </p:pic>
    </p:spTree>
    <p:extLst>
      <p:ext uri="{BB962C8B-B14F-4D97-AF65-F5344CB8AC3E}">
        <p14:creationId xmlns:p14="http://schemas.microsoft.com/office/powerpoint/2010/main" val="356868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Finding CFR Sections and Changes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8438"/>
            <a:ext cx="7620000" cy="4484123"/>
          </a:xfrm>
        </p:spPr>
      </p:pic>
    </p:spTree>
    <p:extLst>
      <p:ext uri="{BB962C8B-B14F-4D97-AF65-F5344CB8AC3E}">
        <p14:creationId xmlns:p14="http://schemas.microsoft.com/office/powerpoint/2010/main" val="45873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Finding CFR Sections &amp; Changes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97" y="1600200"/>
            <a:ext cx="4449205" cy="4800600"/>
          </a:xfrm>
        </p:spPr>
      </p:pic>
    </p:spTree>
    <p:extLst>
      <p:ext uri="{BB962C8B-B14F-4D97-AF65-F5344CB8AC3E}">
        <p14:creationId xmlns:p14="http://schemas.microsoft.com/office/powerpoint/2010/main" val="75362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Agency Websites to Find.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Laws</a:t>
            </a:r>
          </a:p>
          <a:p>
            <a:r>
              <a:rPr lang="en-US" dirty="0" smtClean="0"/>
              <a:t>Regulations</a:t>
            </a:r>
          </a:p>
          <a:p>
            <a:r>
              <a:rPr lang="en-US" dirty="0" smtClean="0"/>
              <a:t>Policy Guidance</a:t>
            </a:r>
          </a:p>
          <a:p>
            <a:r>
              <a:rPr lang="en-US" dirty="0" smtClean="0"/>
              <a:t>Compliance</a:t>
            </a:r>
          </a:p>
          <a:p>
            <a:r>
              <a:rPr lang="en-US" dirty="0" smtClean="0"/>
              <a:t>Enforcement</a:t>
            </a:r>
          </a:p>
          <a:p>
            <a:r>
              <a:rPr lang="en-US" dirty="0" smtClean="0"/>
              <a:t>Data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95400"/>
            <a:ext cx="409894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9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Guidance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3000"/>
            <a:ext cx="3815040" cy="5446069"/>
          </a:xfrm>
        </p:spPr>
      </p:pic>
    </p:spTree>
    <p:extLst>
      <p:ext uri="{BB962C8B-B14F-4D97-AF65-F5344CB8AC3E}">
        <p14:creationId xmlns:p14="http://schemas.microsoft.com/office/powerpoint/2010/main" val="954140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130</TotalTime>
  <Words>403</Words>
  <Application>Microsoft Office PowerPoint</Application>
  <PresentationFormat>On-screen Show (4:3)</PresentationFormat>
  <Paragraphs>58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Environmental Law Research</vt:lpstr>
      <vt:lpstr>Sources of Environmental Law</vt:lpstr>
      <vt:lpstr>Agencies Regulating Env. Law</vt:lpstr>
      <vt:lpstr>Researching Regulations</vt:lpstr>
      <vt:lpstr>Researching Regulations</vt:lpstr>
      <vt:lpstr> Finding CFR Sections and Changes </vt:lpstr>
      <vt:lpstr>Finding CFR Sections &amp; Changes</vt:lpstr>
      <vt:lpstr>Use Agency Websites to Find. . .</vt:lpstr>
      <vt:lpstr>Policy Guidance</vt:lpstr>
      <vt:lpstr>Agency Data</vt:lpstr>
      <vt:lpstr>Current Litigation &amp; Court Filings</vt:lpstr>
      <vt:lpstr>Secondary Sources</vt:lpstr>
      <vt:lpstr>Environmental Law Reporter</vt:lpstr>
      <vt:lpstr>BNA Environmental Practice Center</vt:lpstr>
      <vt:lpstr>Please stop by my office or the Library Reference Desk anytime for research assistance.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Law Research</dc:title>
  <dc:creator>Badeaux, Katy</dc:creator>
  <cp:lastModifiedBy>Badeaux, Katy</cp:lastModifiedBy>
  <cp:revision>10</cp:revision>
  <dcterms:created xsi:type="dcterms:W3CDTF">2018-01-18T16:24:18Z</dcterms:created>
  <dcterms:modified xsi:type="dcterms:W3CDTF">2018-01-18T18:34:35Z</dcterms:modified>
</cp:coreProperties>
</file>